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1" r:id="rId5"/>
    <p:sldId id="262" r:id="rId6"/>
    <p:sldId id="266" r:id="rId7"/>
    <p:sldId id="264" r:id="rId8"/>
    <p:sldId id="272" r:id="rId9"/>
    <p:sldId id="269" r:id="rId10"/>
    <p:sldId id="265" r:id="rId11"/>
    <p:sldId id="270" r:id="rId12"/>
    <p:sldId id="267" r:id="rId13"/>
    <p:sldId id="257" r:id="rId14"/>
    <p:sldId id="268" r:id="rId15"/>
    <p:sldId id="273" r:id="rId16"/>
    <p:sldId id="271" r:id="rId17"/>
    <p:sldId id="27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C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y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-0.75000000000000033</c:v>
                </c:pt>
                <c:pt idx="2">
                  <c:v>-1</c:v>
                </c:pt>
                <c:pt idx="3">
                  <c:v>-0.75000000000000033</c:v>
                </c:pt>
                <c:pt idx="4">
                  <c:v>0</c:v>
                </c:pt>
                <c:pt idx="5">
                  <c:v>0.75000000000000033</c:v>
                </c:pt>
                <c:pt idx="6">
                  <c:v>1</c:v>
                </c:pt>
                <c:pt idx="7">
                  <c:v>0.75000000000000033</c:v>
                </c:pt>
                <c:pt idx="8">
                  <c:v>0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yVal>
            <c:numRef>
              <c:f>Sheet1!$B$3:$B$11</c:f>
              <c:numCache>
                <c:formatCode>General</c:formatCode>
                <c:ptCount val="9"/>
                <c:pt idx="0">
                  <c:v>0</c:v>
                </c:pt>
                <c:pt idx="1">
                  <c:v>-2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yVal>
            <c:numRef>
              <c:f>Sheet1!$C$3:$C$11</c:f>
              <c:numCache>
                <c:formatCode>General</c:formatCode>
                <c:ptCount val="9"/>
                <c:pt idx="0">
                  <c:v>0</c:v>
                </c:pt>
                <c:pt idx="1">
                  <c:v>-3</c:v>
                </c:pt>
                <c:pt idx="2">
                  <c:v>-3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-1</c:v>
                </c:pt>
                <c:pt idx="8">
                  <c:v>-2</c:v>
                </c:pt>
              </c:numCache>
            </c:numRef>
          </c:yVal>
          <c:smooth val="1"/>
        </c:ser>
        <c:axId val="52402432"/>
        <c:axId val="53761536"/>
      </c:scatterChart>
      <c:valAx>
        <c:axId val="52402432"/>
        <c:scaling>
          <c:orientation val="minMax"/>
        </c:scaling>
        <c:delete val="1"/>
        <c:axPos val="b"/>
        <c:tickLblPos val="none"/>
        <c:crossAx val="53761536"/>
        <c:crosses val="autoZero"/>
        <c:crossBetween val="midCat"/>
      </c:valAx>
      <c:valAx>
        <c:axId val="53761536"/>
        <c:scaling>
          <c:orientation val="minMax"/>
        </c:scaling>
        <c:delete val="1"/>
        <c:axPos val="l"/>
        <c:numFmt formatCode="General" sourceLinked="1"/>
        <c:tickLblPos val="none"/>
        <c:crossAx val="52402432"/>
        <c:crosses val="autoZero"/>
        <c:crossBetween val="midCat"/>
      </c:valAx>
      <c:spPr>
        <a:ln>
          <a:noFill/>
        </a:ln>
      </c:spPr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Sheet1!$B$17</c:f>
              <c:strCache>
                <c:ptCount val="1"/>
                <c:pt idx="0">
                  <c:v>Non-AAPI</c:v>
                </c:pt>
              </c:strCache>
            </c:strRef>
          </c:tx>
          <c:val>
            <c:numRef>
              <c:f>Sheet1!$A$17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Sheet1!$B$18</c:f>
              <c:strCache>
                <c:ptCount val="1"/>
                <c:pt idx="0">
                  <c:v>AAPI</c:v>
                </c:pt>
              </c:strCache>
            </c:strRef>
          </c:tx>
          <c:val>
            <c:numRef>
              <c:f>Sheet1!$A$18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gapWidth val="145"/>
        <c:overlap val="-60"/>
        <c:axId val="54579584"/>
        <c:axId val="54581120"/>
      </c:barChart>
      <c:catAx>
        <c:axId val="54579584"/>
        <c:scaling>
          <c:orientation val="minMax"/>
        </c:scaling>
        <c:delete val="1"/>
        <c:axPos val="b"/>
        <c:tickLblPos val="none"/>
        <c:crossAx val="54581120"/>
        <c:crosses val="autoZero"/>
        <c:auto val="1"/>
        <c:lblAlgn val="ctr"/>
        <c:lblOffset val="100"/>
      </c:catAx>
      <c:valAx>
        <c:axId val="54581120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% of Patients </a:t>
                </a:r>
                <a:br>
                  <a:rPr lang="en-US" sz="1200" dirty="0" smtClean="0"/>
                </a:br>
                <a:r>
                  <a:rPr lang="en-US" sz="1200" dirty="0" smtClean="0"/>
                  <a:t>who Reported Symptoms to Doctor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54579584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0.1194</cdr:x>
      <cdr:y>0.01818</cdr:y>
    </cdr:from>
    <cdr:to>
      <cdr:x>0.1194</cdr:x>
      <cdr:y>1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609600" y="76200"/>
          <a:ext cx="0" cy="41148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bg1">
              <a:lumMod val="50000"/>
            </a:schemeClr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0.74627</cdr:x>
      <cdr:y>0.47273</cdr:y>
    </cdr:from>
    <cdr:to>
      <cdr:x>1</cdr:x>
      <cdr:y>0.54545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48200" y="19812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C075-71AF-4546-A2A7-3FBB116766D8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CA6DB-08C1-48CE-94B1-E6297258A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B9F1-7166-417A-BB28-E83C616BD878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F307-8840-4ED7-8F52-03C2F8FC4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7F307-8840-4ED7-8F52-03C2F8FC4C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yale63.org/yalelogo2.jpe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0"/>
            <a:ext cx="685800" cy="6858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2029-9E10-4C55-9BAD-F3AF9A2191ED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3121-F1A8-40B4-BBF2-FA9272B054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05000" y="533400"/>
            <a:ext cx="7239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8229600" y="381000"/>
            <a:ext cx="9144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848600" y="3810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467600" y="381000"/>
            <a:ext cx="304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343400" y="11668"/>
            <a:ext cx="481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PRINT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bg1">
                    <a:lumMod val="65000"/>
                  </a:schemeClr>
                </a:solidFill>
              </a:rPr>
              <a:t>||</a:t>
            </a:r>
            <a:r>
              <a:rPr lang="en-US" baseline="0" dirty="0" smtClean="0"/>
              <a:t> </a:t>
            </a:r>
            <a:r>
              <a:rPr lang="en-US" dirty="0" smtClean="0"/>
              <a:t>ASIAN AMERICAN MENTAL HEALTH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AR CEN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91440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blog.doctoroz.com/wp-content/uploads/2013/10/blog-mental-health-638x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4987"/>
            <a:ext cx="5715000" cy="38070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Struggling in Silence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257800"/>
            <a:ext cx="8610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ASIAN AMERICAN MENTAL HEALTH</a:t>
            </a:r>
          </a:p>
          <a:p>
            <a:r>
              <a:rPr lang="en-US" sz="200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ngsana New" pitchFamily="18" charset="-34"/>
              </a:rPr>
              <a:t>Jenn |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ngsana New" pitchFamily="18" charset="-34"/>
              </a:rPr>
              <a:t>Reappropriate.co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ngsana New" pitchFamily="18" charset="-34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Depression in the Asian American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57150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Asian American students are </a:t>
            </a:r>
            <a:r>
              <a:rPr lang="en-US" b="1" dirty="0" smtClean="0"/>
              <a:t>more likely</a:t>
            </a:r>
            <a:r>
              <a:rPr lang="en-US" dirty="0" smtClean="0"/>
              <a:t> than White peers to report depression symptoms.</a:t>
            </a:r>
            <a:r>
              <a:rPr lang="en-US" baseline="30000" dirty="0" smtClean="0">
                <a:latin typeface="Arial Narrow" pitchFamily="34" charset="0"/>
              </a:rPr>
              <a:t>1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/>
              <a:t>US-born Asian Americans are </a:t>
            </a:r>
            <a:r>
              <a:rPr lang="en-US" b="1" dirty="0" smtClean="0"/>
              <a:t>~3x</a:t>
            </a:r>
            <a:r>
              <a:rPr lang="en-US" dirty="0"/>
              <a:t> </a:t>
            </a:r>
            <a:r>
              <a:rPr lang="en-US" b="1" dirty="0" smtClean="0"/>
              <a:t>more likely</a:t>
            </a:r>
            <a:r>
              <a:rPr lang="en-US" dirty="0" smtClean="0"/>
              <a:t> to report depression than foreign-born Asian Americans.</a:t>
            </a:r>
            <a:r>
              <a:rPr lang="en-US" baseline="30000" dirty="0" smtClean="0"/>
              <a:t>2</a:t>
            </a:r>
          </a:p>
          <a:p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56387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15240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Adapted from artwork found at Capital Goods capitalgoods.wordpress.com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Kitsch et al 2005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Reviewed in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Kalobatseva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and Leong 2011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in the Asian American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Asian American women have the </a:t>
            </a:r>
            <a:r>
              <a:rPr lang="en-US" b="1" dirty="0" smtClean="0"/>
              <a:t>highest</a:t>
            </a:r>
            <a:r>
              <a:rPr lang="en-US" dirty="0" smtClean="0"/>
              <a:t> rate of suicide vs. women of all races – at almost all age groups.</a:t>
            </a:r>
            <a:r>
              <a:rPr lang="en-US" baseline="30000" dirty="0" smtClean="0">
                <a:latin typeface="Arial Narrow" pitchFamily="34" charset="0"/>
              </a:rPr>
              <a:t>1</a:t>
            </a:r>
          </a:p>
          <a:p>
            <a:r>
              <a:rPr lang="en-US" dirty="0" smtClean="0"/>
              <a:t>Asian American men aged 25-34 or 85+ have the </a:t>
            </a:r>
            <a:r>
              <a:rPr lang="en-US" b="1" dirty="0" smtClean="0"/>
              <a:t>highest</a:t>
            </a:r>
            <a:r>
              <a:rPr lang="en-US" dirty="0" smtClean="0"/>
              <a:t> rate of suicide vs. same-aged men of other races.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Suicide is the </a:t>
            </a:r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dirty="0" smtClean="0"/>
              <a:t> </a:t>
            </a:r>
            <a:r>
              <a:rPr lang="en-US" b="1" dirty="0" smtClean="0"/>
              <a:t>leading cause of death</a:t>
            </a:r>
            <a:r>
              <a:rPr lang="en-US" dirty="0" smtClean="0"/>
              <a:t> for Asian Americans (vs. 10</a:t>
            </a:r>
            <a:r>
              <a:rPr lang="en-US" baseline="30000" dirty="0" smtClean="0"/>
              <a:t>th</a:t>
            </a:r>
            <a:r>
              <a:rPr lang="en-US" dirty="0" smtClean="0"/>
              <a:t> for non-Asians).</a:t>
            </a:r>
            <a:r>
              <a:rPr lang="en-US" baseline="30000" dirty="0" smtClean="0"/>
              <a:t>2</a:t>
            </a:r>
            <a:endParaRPr lang="en-US" baseline="30000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62732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Research of Dr. Eliza Noh, UC Berkeley</a:t>
            </a:r>
          </a:p>
          <a:p>
            <a:pPr marL="342900" indent="-342900" algn="r"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Source: National Institutes of Mental Health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76200" y="2057400"/>
            <a:ext cx="1676400" cy="838200"/>
          </a:xfrm>
          <a:prstGeom prst="wedgeEllipseCallout">
            <a:avLst>
              <a:gd name="adj1" fmla="val -30961"/>
              <a:gd name="adj2" fmla="val 739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Not being able to recognize yourself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495800" cy="4963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19600" y="13964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Art by Depression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Comix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(depressioncomix.tumblr.com)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SMALL GROUPS: Why do you think  depression/suicide higher among Asian Americans?</a:t>
            </a:r>
            <a:endParaRPr lang="en-US" sz="3600" b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267200" cy="419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SOME POSSIBILITIES: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High pressure to succeed?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Model Minority Myth (stereotype promise)?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Cultural stigmas?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Lack of culturally-specific and/or Asian language treatments options?</a:t>
            </a:r>
          </a:p>
          <a:p>
            <a:pPr>
              <a:buNone/>
            </a:pPr>
            <a:endParaRPr lang="en-US" sz="2400" baseline="30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Stigma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2484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Stigmas over mental illness can lead to:</a:t>
            </a:r>
          </a:p>
          <a:p>
            <a:pPr lvl="1"/>
            <a:r>
              <a:rPr lang="en-US" sz="2400" dirty="0" smtClean="0"/>
              <a:t>Ignorance / embarrassment of the symptoms</a:t>
            </a:r>
          </a:p>
          <a:p>
            <a:pPr lvl="1"/>
            <a:r>
              <a:rPr lang="en-US" sz="2400" dirty="0" smtClean="0"/>
              <a:t>Feelings of isolation that exacerbate symptoms</a:t>
            </a:r>
          </a:p>
          <a:p>
            <a:pPr lvl="1"/>
            <a:r>
              <a:rPr lang="en-US" sz="2400" dirty="0" smtClean="0"/>
              <a:t>Reluctance to seek help</a:t>
            </a:r>
          </a:p>
          <a:p>
            <a:pPr lvl="1"/>
            <a:endParaRPr lang="en-US" sz="2400" dirty="0"/>
          </a:p>
        </p:txBody>
      </p:sp>
      <p:pic>
        <p:nvPicPr>
          <p:cNvPr id="14338" name="Picture 2" descr="http://usa.chinadaily.com.cn/epaper/attachement/jpg/site181/20131011/f04da2db112213c1b14d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762000"/>
            <a:ext cx="2486025" cy="2314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45609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Asian Americans are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50%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less likely to report symptoms of depression to others.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52289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Asian Americans are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7x less likely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to report symptoms to a doctor.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05600" y="3429000"/>
            <a:ext cx="2438400" cy="3157210"/>
            <a:chOff x="6705600" y="3429000"/>
            <a:chExt cx="2438400" cy="3157210"/>
          </a:xfrm>
        </p:grpSpPr>
        <p:graphicFrame>
          <p:nvGraphicFramePr>
            <p:cNvPr id="6" name="Chart 5"/>
            <p:cNvGraphicFramePr/>
            <p:nvPr/>
          </p:nvGraphicFramePr>
          <p:xfrm>
            <a:off x="6705600" y="3429000"/>
            <a:ext cx="24384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620000" y="6324600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Non-AAPI</a:t>
              </a:r>
              <a:endParaRPr lang="en-US" sz="11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05800" y="6324600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AAPI</a:t>
              </a:r>
              <a:endParaRPr lang="en-US" sz="11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4495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13%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05800" y="5791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  <a:r>
                <a:rPr lang="en-US" b="1" dirty="0" smtClean="0"/>
                <a:t>%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64770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From AASPE.net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Start the conversation:</a:t>
            </a:r>
            <a:endParaRPr lang="en-US" dirty="0" smtClean="0"/>
          </a:p>
          <a:p>
            <a:endParaRPr lang="en-US" b="1" dirty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Build a supportive community: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Improve mental health resources: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a </a:t>
            </a:r>
            <a:r>
              <a:rPr lang="en-US" u="sng" dirty="0" smtClean="0"/>
              <a:t>STUDENT ACTIVIST</a:t>
            </a:r>
            <a:r>
              <a:rPr lang="en-US" dirty="0" smtClean="0"/>
              <a:t>: What Can You Do?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77000" y="755809"/>
            <a:ext cx="2667000" cy="2825591"/>
            <a:chOff x="6477000" y="603409"/>
            <a:chExt cx="2667000" cy="2825591"/>
          </a:xfrm>
        </p:grpSpPr>
        <p:sp>
          <p:nvSpPr>
            <p:cNvPr id="9" name="TextBox 8"/>
            <p:cNvSpPr txBox="1"/>
            <p:nvPr/>
          </p:nvSpPr>
          <p:spPr>
            <a:xfrm>
              <a:off x="6705600" y="609600"/>
              <a:ext cx="19050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smtClean="0">
                  <a:solidFill>
                    <a:schemeClr val="bg1">
                      <a:lumMod val="85000"/>
                    </a:schemeClr>
                  </a:solidFill>
                  <a:latin typeface="Britannic Bold" pitchFamily="34" charset="0"/>
                  <a:cs typeface="Andalus" pitchFamily="18" charset="-78"/>
                </a:rPr>
                <a:t>‘</a:t>
              </a:r>
              <a:endParaRPr lang="en-US" sz="28700" dirty="0">
                <a:solidFill>
                  <a:schemeClr val="bg1">
                    <a:lumMod val="85000"/>
                  </a:schemeClr>
                </a:solidFill>
                <a:latin typeface="Britannic Bold" pitchFamily="34" charset="0"/>
                <a:cs typeface="Andalus" pitchFamily="18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603409"/>
              <a:ext cx="19050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smtClean="0">
                  <a:solidFill>
                    <a:schemeClr val="accent1">
                      <a:lumMod val="75000"/>
                    </a:schemeClr>
                  </a:solidFill>
                  <a:latin typeface="Britannic Bold" pitchFamily="34" charset="0"/>
                  <a:cs typeface="Andalus" pitchFamily="18" charset="-78"/>
                </a:rPr>
                <a:t>‘</a:t>
              </a:r>
              <a:endParaRPr lang="en-US" sz="13800" dirty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  <a:cs typeface="Andalus" pitchFamily="18" charset="-78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6553200" y="3429000"/>
              <a:ext cx="2590800" cy="0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477000" y="1630740"/>
              <a:ext cx="2667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>
                  <a:latin typeface="Arial Narrow" pitchFamily="34" charset="0"/>
                </a:rPr>
                <a:t>We can start by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</a:rPr>
                <a:t>acknowledging </a:t>
              </a:r>
              <a:r>
                <a:rPr lang="en-US" sz="1600" b="1" dirty="0">
                  <a:latin typeface="Arial Narrow" pitchFamily="34" charset="0"/>
                </a:rPr>
                <a:t>and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 Narrow" pitchFamily="34" charset="0"/>
                </a:rPr>
                <a:t>engaging</a:t>
              </a:r>
              <a:r>
                <a:rPr lang="en-US" sz="1600" b="1" dirty="0">
                  <a:latin typeface="Arial Narrow" pitchFamily="34" charset="0"/>
                </a:rPr>
                <a:t> in dialogue about the pervasive issue of depression and suicide in the APA community.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29072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CAPITAL GOODS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0" y="3135868"/>
              <a:ext cx="213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apitalgoods.wordpress.com</a:t>
              </a:r>
              <a:endParaRPr lang="en-US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4400" y="1981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Organize workshops to </a:t>
            </a:r>
            <a:r>
              <a:rPr lang="en-US" sz="2000" b="1" dirty="0" smtClean="0">
                <a:solidFill>
                  <a:srgbClr val="002060"/>
                </a:solidFill>
              </a:rPr>
              <a:t>RAISE AWARENESS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about Asian American mental health, depression, and suicide – both on-campus and off-campus – as well as available resources.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41910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Create an Asian American community &amp; </a:t>
            </a:r>
            <a:r>
              <a:rPr lang="en-US" sz="2000" b="1" dirty="0" smtClean="0">
                <a:solidFill>
                  <a:srgbClr val="002060"/>
                </a:solidFill>
              </a:rPr>
              <a:t>SUPPORT NETWORK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– this helps identify students who may be struggling with depression, which can facilitate early diagnosis and treatment.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7691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Work with on-campus and off-campus health administrators </a:t>
            </a:r>
            <a:r>
              <a:rPr lang="en-US" sz="2000" b="1" dirty="0" smtClean="0">
                <a:solidFill>
                  <a:srgbClr val="002060"/>
                </a:solidFill>
              </a:rPr>
              <a:t>IMPROVE MENTAL HEALTH RESOURCES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for Asian Americans.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3ATF at Cornell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162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Identified high rate of on-campus Asian American depression/suicide.</a:t>
            </a:r>
          </a:p>
          <a:p>
            <a:r>
              <a:rPr lang="en-US" dirty="0" smtClean="0"/>
              <a:t>Recommended: </a:t>
            </a:r>
          </a:p>
          <a:p>
            <a:pPr lvl="1"/>
            <a:r>
              <a:rPr lang="en-US" sz="2400" dirty="0" smtClean="0"/>
              <a:t>Increased education of mental health resources to incoming students.</a:t>
            </a:r>
          </a:p>
          <a:p>
            <a:pPr lvl="1"/>
            <a:r>
              <a:rPr lang="en-US" sz="2400" dirty="0" smtClean="0"/>
              <a:t>Improved culturally-specific mental health resources for Asian American students.</a:t>
            </a:r>
            <a:endParaRPr lang="en-US" sz="2400" dirty="0"/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ormation of A3C community centre – which was established in </a:t>
            </a:r>
            <a:r>
              <a:rPr lang="en-US" sz="2400" b="1" dirty="0" smtClean="0"/>
              <a:t>2008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4" name="Picture 2" descr="A3C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990600"/>
            <a:ext cx="1676400" cy="167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All direct results of years of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ACTIVISM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As a </a:t>
            </a:r>
            <a:r>
              <a:rPr lang="en-US" sz="4000" u="sng" dirty="0" smtClean="0"/>
              <a:t>FRIEND or SUFFERER</a:t>
            </a:r>
            <a:r>
              <a:rPr lang="en-US" sz="4000" dirty="0" smtClean="0"/>
              <a:t>: What Can You Do?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b="1" dirty="0" smtClean="0"/>
              <a:t>TALK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CHECK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EMERGENCY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981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START A CONVERSATION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with friends and family. If you are a worried about a friend, talk to them and listen to them – be patient and persistent, not pushy or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judgemental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697069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GET HELP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by making an appointment with a mental health professional. If you are worried about a friend, let them know about available resources and offer to accompany them when they get help.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461337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IF YOU THINK YOU OR A FRIEND ARE IN IMMINENT DANGER: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call 911 and do not let the person in trouble be alone.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DON’Ts: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DON’T </a:t>
            </a:r>
            <a:r>
              <a:rPr lang="en-US" sz="2400" dirty="0" smtClean="0"/>
              <a:t>ignore possible signs or symptoms in yourself or others.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DON’T</a:t>
            </a:r>
            <a:r>
              <a:rPr lang="en-US" sz="2400" dirty="0" smtClean="0"/>
              <a:t> feel ashamed or guilty for your depression.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DON’T </a:t>
            </a:r>
            <a:r>
              <a:rPr lang="en-US" sz="2400" dirty="0" smtClean="0"/>
              <a:t>tell a friend who may be depressed to just “get over it” – they probably can’t by themselves.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DON’T </a:t>
            </a:r>
            <a:r>
              <a:rPr lang="en-US" sz="2400" dirty="0" smtClean="0"/>
              <a:t>stop your anti-depressant treatments without consulting your doctor, even if you “feel better”.</a:t>
            </a:r>
          </a:p>
          <a:p>
            <a:endParaRPr lang="en-US" sz="2400" dirty="0"/>
          </a:p>
        </p:txBody>
      </p:sp>
      <p:pic>
        <p:nvPicPr>
          <p:cNvPr id="32770" name="Picture 2" descr="And invisibly carrying that darkness with you everywhere you go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00600"/>
            <a:ext cx="5638800" cy="189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62908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Art by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Kristian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Nyg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ἀ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rd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705600" y="6412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From AASPE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638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Reappropriate.co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@Reappropriate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5613737"/>
            <a:ext cx="43434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914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MENTAL HEALTH RESOURCES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523273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CONTACT JENN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" y="1295400"/>
            <a:ext cx="43434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1371600"/>
            <a:ext cx="441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Asian American Suicide Prevention &amp; Education</a:t>
            </a:r>
            <a:br>
              <a:rPr lang="en-US" sz="1600" b="1" dirty="0" smtClean="0"/>
            </a:br>
            <a:r>
              <a:rPr lang="en-US" sz="1600" dirty="0" smtClean="0"/>
              <a:t>AASPE.net</a:t>
            </a:r>
          </a:p>
          <a:p>
            <a:endParaRPr lang="en-US" sz="900" dirty="0" smtClean="0"/>
          </a:p>
          <a:p>
            <a:r>
              <a:rPr lang="en-US" sz="1600" b="1" dirty="0" smtClean="0"/>
              <a:t>National Asian American Pacific Islander Mental Health Association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NAAPIMHA.org</a:t>
            </a:r>
            <a:endParaRPr lang="en-US" sz="1600" b="1" dirty="0" smtClean="0"/>
          </a:p>
          <a:p>
            <a:endParaRPr lang="en-US" sz="900" dirty="0" smtClean="0"/>
          </a:p>
          <a:p>
            <a:r>
              <a:rPr lang="en-US" sz="1600" b="1" dirty="0" smtClean="0"/>
              <a:t>American Foundation for Suicide Prevention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ASFP.org</a:t>
            </a:r>
          </a:p>
          <a:p>
            <a:endParaRPr lang="en-US" sz="1600" b="1" dirty="0" smtClean="0"/>
          </a:p>
          <a:p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3429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ASIAN AMERICAN HEALTH RESOURCES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81000" y="3810000"/>
            <a:ext cx="4343400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000" y="3810000"/>
            <a:ext cx="441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Asian &amp; Pacific Islander Health Forum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APIAHF.org</a:t>
            </a:r>
          </a:p>
          <a:p>
            <a:endParaRPr lang="en-US" sz="1600" dirty="0" smtClean="0"/>
          </a:p>
          <a:p>
            <a:r>
              <a:rPr lang="en-US" sz="1600" b="1" dirty="0" smtClean="0"/>
              <a:t>Asian &amp; Pacific Islander Wellness Center</a:t>
            </a:r>
            <a:br>
              <a:rPr lang="en-US" sz="1600" b="1" dirty="0" smtClean="0"/>
            </a:br>
            <a:r>
              <a:rPr lang="en-US" sz="1600" dirty="0" smtClean="0"/>
              <a:t>APIAwellness.org</a:t>
            </a:r>
            <a:br>
              <a:rPr lang="en-US" sz="1600" dirty="0" smtClean="0"/>
            </a:br>
            <a:endParaRPr lang="en-US" sz="1600" dirty="0" smtClean="0"/>
          </a:p>
          <a:p>
            <a:endParaRPr lang="en-US" sz="1600" b="1" dirty="0" smtClean="0"/>
          </a:p>
          <a:p>
            <a:endParaRPr lang="en-US" sz="1200" b="1" dirty="0"/>
          </a:p>
        </p:txBody>
      </p:sp>
      <p:pic>
        <p:nvPicPr>
          <p:cNvPr id="15" name="Picture 2" descr="hot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460" y="1066800"/>
            <a:ext cx="4305615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723900"/>
            <a:ext cx="57626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227707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Reappropriate (2002-now)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The web’s first Asian American identity / feminism blog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2398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</a:t>
            </a:r>
            <a:r>
              <a:rPr lang="en-US" b="1" dirty="0" smtClean="0">
                <a:solidFill>
                  <a:srgbClr val="002060"/>
                </a:solidFill>
              </a:rPr>
              <a:t>eappropriate.co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@Reappropriate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838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Ph.D. in Physiological Sciences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B.A. in Biology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Minor in Asian American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274445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>
                    <a:lumMod val="6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?</a:t>
            </a:r>
            <a:endParaRPr lang="en-US" sz="6000" b="1" dirty="0">
              <a:solidFill>
                <a:schemeClr val="bg1">
                  <a:lumMod val="6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4572000"/>
            <a:ext cx="1371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How many were Asian American?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1981200" y="38862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15%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30%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55%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4953000"/>
            <a:ext cx="441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ANSWER: </a:t>
            </a:r>
          </a:p>
          <a:p>
            <a:r>
              <a:rPr lang="en-US" sz="2000" dirty="0" smtClean="0"/>
              <a:t>13 of the 21 student suicides at Cornell between 1996-2006 were committed by Asian American students.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SOURCE: Asian/Asian American Task Force Report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21 student suicides at Cornell </a:t>
            </a:r>
            <a:br>
              <a:rPr lang="en-US" dirty="0" smtClean="0"/>
            </a:br>
            <a:r>
              <a:rPr lang="en-US" sz="3200" dirty="0" smtClean="0"/>
              <a:t>between 1996-2006.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4699E-6 L 0 -0.2069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7" grpId="0" build="p"/>
      <p:bldP spid="8" grpId="0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49763"/>
          </a:xfrm>
        </p:spPr>
        <p:txBody>
          <a:bodyPr/>
          <a:lstStyle/>
          <a:p>
            <a:r>
              <a:rPr lang="en-US" b="1" dirty="0" smtClean="0"/>
              <a:t>1 in 3 </a:t>
            </a:r>
            <a:r>
              <a:rPr lang="en-US" dirty="0" smtClean="0"/>
              <a:t>college-aged students report depression or related symptoms.</a:t>
            </a:r>
            <a:r>
              <a:rPr lang="en-US" baseline="30000" dirty="0" smtClean="0">
                <a:latin typeface="Arial Narrow" pitchFamily="34" charset="0"/>
              </a:rPr>
              <a:t>1</a:t>
            </a:r>
            <a:endParaRPr lang="en-US" dirty="0" smtClean="0">
              <a:latin typeface="Arial Narrow" pitchFamily="34" charset="0"/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5800" y="2438400"/>
            <a:ext cx="7010400" cy="1981200"/>
            <a:chOff x="1295400" y="2438400"/>
            <a:chExt cx="7010400" cy="198120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715000" y="2438400"/>
              <a:ext cx="2590800" cy="60960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95400" y="3048000"/>
              <a:ext cx="43434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2814935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RISK OF SUBSTANCE ABUSE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24000" y="3200400"/>
              <a:ext cx="388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On-campus depression if left untreated can </a:t>
              </a:r>
              <a:r>
                <a:rPr lang="en-US" sz="2400" u="sng" dirty="0" smtClean="0">
                  <a:solidFill>
                    <a:schemeClr val="accent6">
                      <a:lumMod val="50000"/>
                    </a:schemeClr>
                  </a:solidFill>
                </a:rPr>
                <a:t>increase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 risk of drug / alcohol abuse.</a:t>
              </a:r>
              <a:r>
                <a:rPr lang="en-US" sz="2400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96200" y="1676400"/>
            <a:ext cx="1295400" cy="838200"/>
            <a:chOff x="7391400" y="1752600"/>
            <a:chExt cx="1405890" cy="893618"/>
          </a:xfrm>
          <a:blipFill dpi="0" rotWithShape="1">
            <a:blip r:embed="rId2"/>
            <a:srcRect/>
            <a:tile tx="0" ty="0" sx="100000" sy="100000" flip="none" algn="tl"/>
          </a:blipFill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7391400" y="1752600"/>
              <a:ext cx="488950" cy="889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7848600" y="1752600"/>
              <a:ext cx="491490" cy="8936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8305800" y="1752600"/>
              <a:ext cx="491490" cy="8936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on Campus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68547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Results of AHCA-NHCA Survey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Weitzman 2004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Adapted from Suicide Prevention Center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010400" y="2514600"/>
            <a:ext cx="762000" cy="9144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24400" y="3585864"/>
            <a:ext cx="4267200" cy="3119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24400" y="3352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RISK OF SUICIDE</a:t>
            </a:r>
            <a:r>
              <a:rPr lang="en-US" sz="2400" b="1" baseline="30000" dirty="0" smtClean="0"/>
              <a:t>3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800600" y="3676471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15% of college-aged students report thinking about suicide at one point.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7 out of 100,000 die by suicide     annually.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Suicide is the </a:t>
            </a:r>
            <a:r>
              <a:rPr lang="en-US" sz="2400" u="sng" dirty="0" smtClean="0">
                <a:solidFill>
                  <a:schemeClr val="accent6">
                    <a:lumMod val="50000"/>
                  </a:schemeClr>
                </a:solidFill>
              </a:rPr>
              <a:t>second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leading cause of death for college-aged people.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638800" y="838200"/>
            <a:ext cx="35052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600200"/>
          <a:ext cx="5105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6" name="Picture 2" descr="https://static-secure.guim.co.uk/sys-images/Guardian/About/General/2012/1/17/1326793128806/F-grade-and-a-sad-smilie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1651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332037"/>
            <a:ext cx="3505200" cy="4449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COMMON MOOD DISORDERS</a:t>
            </a:r>
          </a:p>
          <a:p>
            <a:r>
              <a:rPr lang="en-US" sz="2400" dirty="0" smtClean="0"/>
              <a:t>Depression </a:t>
            </a:r>
            <a:br>
              <a:rPr lang="en-US" sz="2400" dirty="0" smtClean="0"/>
            </a:br>
            <a:r>
              <a:rPr lang="en-US" sz="1800" dirty="0" smtClean="0"/>
              <a:t>(Major Depressive Disorder)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rgbClr val="0070C0"/>
                </a:solidFill>
              </a:rPr>
              <a:t>Frequent, extreme feelings of malaise that don’t resolve over time, and may even get progressively worse.</a:t>
            </a:r>
          </a:p>
          <a:p>
            <a:pPr>
              <a:buNone/>
            </a:pPr>
            <a:endParaRPr lang="en-US" sz="1050" dirty="0" smtClean="0"/>
          </a:p>
          <a:p>
            <a:r>
              <a:rPr lang="en-US" sz="2400" dirty="0" smtClean="0"/>
              <a:t>Bipolar Disorder</a:t>
            </a:r>
            <a:br>
              <a:rPr lang="en-US" sz="2400" dirty="0" smtClean="0"/>
            </a:br>
            <a:r>
              <a:rPr lang="en-US" sz="1800" dirty="0" smtClean="0"/>
              <a:t>(BPD)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	Extreme, uncontrolled  fluctuations between depressive episodes and episodes of euphoria or “mania”.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4114800"/>
            <a:ext cx="40386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32266" y="3426766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MOOD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3810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Healthy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2000" y="3124200"/>
            <a:ext cx="411034" cy="838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600" y="2743200"/>
            <a:ext cx="12192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sq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STRESSOR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638800" y="884237"/>
            <a:ext cx="35052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Ebrima" pitchFamily="2" charset="0"/>
                <a:ea typeface="Ebrima" pitchFamily="2" charset="0"/>
                <a:cs typeface="Ebrima" pitchFamily="2" charset="0"/>
              </a:rPr>
              <a:t>HEALTHY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Mild fluctuations in mood (happiness or sadness) in response to stimuli that resolve on their own with time.</a:t>
            </a:r>
            <a:endParaRPr lang="en-US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5879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Clinical Depression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2069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Bipolar Disorder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67000" y="4191000"/>
            <a:ext cx="304800" cy="7620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://www.southofboston.net/specialreports/chinatown/images/asian-dt-062803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267200"/>
            <a:ext cx="1295400" cy="906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819400" y="4953000"/>
            <a:ext cx="13462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cap="sq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STIMULUS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3" grpId="0" uiExpand="1" build="p"/>
      <p:bldP spid="9" grpId="0"/>
      <p:bldP spid="16" grpId="0"/>
      <p:bldP spid="1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133600"/>
            <a:ext cx="8616950" cy="4724400"/>
          </a:xfrm>
          <a:solidFill>
            <a:schemeClr val="bg1">
              <a:lumMod val="95000"/>
            </a:schemeClr>
          </a:solidFill>
        </p:spPr>
        <p:txBody>
          <a:bodyPr numCol="2">
            <a:noAutofit/>
          </a:bodyPr>
          <a:lstStyle/>
          <a:p>
            <a:r>
              <a:rPr lang="en-US" sz="2000" dirty="0" smtClean="0"/>
              <a:t>Feelings of helplessness/hopelessness</a:t>
            </a:r>
          </a:p>
          <a:p>
            <a:r>
              <a:rPr lang="en-US" sz="2000" dirty="0" smtClean="0"/>
              <a:t>Loss of interest in daily activities</a:t>
            </a:r>
          </a:p>
          <a:p>
            <a:r>
              <a:rPr lang="en-US" sz="2000" dirty="0" smtClean="0"/>
              <a:t>Loss of attention or interest in appearance or  </a:t>
            </a:r>
            <a:r>
              <a:rPr lang="en-US" sz="2000" dirty="0" err="1" smtClean="0"/>
              <a:t>hygeine</a:t>
            </a:r>
            <a:endParaRPr lang="en-US" sz="2000" dirty="0" smtClean="0"/>
          </a:p>
          <a:p>
            <a:r>
              <a:rPr lang="en-US" sz="2000" dirty="0" smtClean="0"/>
              <a:t>Social withdrawal</a:t>
            </a:r>
          </a:p>
          <a:p>
            <a:r>
              <a:rPr lang="en-US" sz="2000" dirty="0" smtClean="0"/>
              <a:t>Unexplained change in appetite or weight</a:t>
            </a:r>
          </a:p>
          <a:p>
            <a:r>
              <a:rPr lang="en-US" sz="2000" dirty="0" smtClean="0"/>
              <a:t>Unexplained change in sleep patterns</a:t>
            </a:r>
          </a:p>
          <a:p>
            <a:r>
              <a:rPr lang="en-US" sz="2000" dirty="0" smtClean="0"/>
              <a:t>Unexplained attention problems</a:t>
            </a:r>
          </a:p>
          <a:p>
            <a:r>
              <a:rPr lang="en-US" sz="2000" dirty="0" smtClean="0"/>
              <a:t>Anger/irritability</a:t>
            </a:r>
          </a:p>
          <a:p>
            <a:r>
              <a:rPr lang="en-US" sz="2000" dirty="0" smtClean="0"/>
              <a:t>Fatigue or sluggishness</a:t>
            </a:r>
          </a:p>
          <a:p>
            <a:r>
              <a:rPr lang="en-US" sz="2000" dirty="0" smtClean="0"/>
              <a:t>Self-loathing</a:t>
            </a:r>
          </a:p>
          <a:p>
            <a:r>
              <a:rPr lang="en-US" sz="2000" dirty="0" smtClean="0"/>
              <a:t>Reckless </a:t>
            </a:r>
            <a:r>
              <a:rPr lang="en-US" sz="2000" dirty="0" err="1" smtClean="0"/>
              <a:t>behaviour</a:t>
            </a:r>
            <a:endParaRPr lang="en-US" sz="2000" dirty="0" smtClean="0"/>
          </a:p>
          <a:p>
            <a:r>
              <a:rPr lang="en-US" sz="2000" dirty="0" smtClean="0"/>
              <a:t>Self-harm and/or thoughts of suicide</a:t>
            </a:r>
          </a:p>
          <a:p>
            <a:r>
              <a:rPr lang="en-US" sz="2000" dirty="0" smtClean="0"/>
              <a:t>Unexplained aches, pains or cramps</a:t>
            </a:r>
          </a:p>
          <a:p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304800" y="762000"/>
            <a:ext cx="1676400" cy="1143000"/>
          </a:xfrm>
          <a:prstGeom prst="wedgeEllipseCallout">
            <a:avLst>
              <a:gd name="adj1" fmla="val 54521"/>
              <a:gd name="adj2" fmla="val 5718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8153400" cy="1066800"/>
          </a:xfrm>
        </p:spPr>
        <p:txBody>
          <a:bodyPr>
            <a:normAutofit/>
          </a:bodyPr>
          <a:lstStyle/>
          <a:p>
            <a:r>
              <a:rPr lang="en-US" sz="4400" b="0" dirty="0" smtClean="0"/>
              <a:t>Symptoms of Depression?</a:t>
            </a:r>
            <a:endParaRPr lang="en-US" sz="4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21166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Adapted from the </a:t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National Institutes of Mental Health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59436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Adapted from art by Sylvie Reuter (SylvieReuter.de)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7340600" cy="380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22860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SMALL GROUPS: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Make a list of some common warning signs and symptoms of depression.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/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Clinical Depression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600" y="1443335"/>
            <a:ext cx="4114800" cy="1604665"/>
            <a:chOff x="609600" y="1443335"/>
            <a:chExt cx="4114800" cy="1604665"/>
          </a:xfrm>
        </p:grpSpPr>
        <p:sp>
          <p:nvSpPr>
            <p:cNvPr id="7" name="Rectangle 6"/>
            <p:cNvSpPr/>
            <p:nvPr/>
          </p:nvSpPr>
          <p:spPr>
            <a:xfrm>
              <a:off x="609600" y="1676400"/>
              <a:ext cx="40386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1443335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STRESSOR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1828800"/>
              <a:ext cx="388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Frequent or higher stress may trigger depression and/or a depressive episode.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3195935"/>
            <a:ext cx="4038600" cy="1299865"/>
            <a:chOff x="609600" y="3195935"/>
            <a:chExt cx="4038600" cy="1299865"/>
          </a:xfrm>
        </p:grpSpPr>
        <p:sp>
          <p:nvSpPr>
            <p:cNvPr id="10" name="Rectangle 9"/>
            <p:cNvSpPr/>
            <p:nvPr/>
          </p:nvSpPr>
          <p:spPr>
            <a:xfrm>
              <a:off x="609600" y="3429000"/>
              <a:ext cx="40386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3195935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BIOLOGY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358140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A biological predisposition for clinical depression.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" y="4719935"/>
            <a:ext cx="4038600" cy="1985665"/>
            <a:chOff x="609600" y="4719935"/>
            <a:chExt cx="4038600" cy="1985665"/>
          </a:xfrm>
        </p:grpSpPr>
        <p:sp>
          <p:nvSpPr>
            <p:cNvPr id="13" name="Rectangle 12"/>
            <p:cNvSpPr/>
            <p:nvPr/>
          </p:nvSpPr>
          <p:spPr>
            <a:xfrm>
              <a:off x="609600" y="4953000"/>
              <a:ext cx="4038600" cy="1752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" y="4719935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LACK OF HELP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5105400"/>
              <a:ext cx="3733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Early diagnoses and treatment can significantly combat symptoms of depression.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toxipedia.org/download/attachments/7143805/SSRI-picture.jpg?version=1&amp;modificationDate=1316517397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694085" cy="36576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648200" y="2590800"/>
            <a:ext cx="4114800" cy="2971800"/>
            <a:chOff x="4648200" y="2590800"/>
            <a:chExt cx="4114800" cy="29718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648200" y="2590800"/>
              <a:ext cx="1524000" cy="76200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48200" y="3886200"/>
              <a:ext cx="1447800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648200" y="4495800"/>
              <a:ext cx="1447800" cy="106680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172200" y="335280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Major</a:t>
              </a:r>
            </a:p>
            <a:p>
              <a:r>
                <a:rPr lang="en-US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Depression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 never-ending cycle of paralysi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Self-Perpetuating Cycle of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449763"/>
          </a:xfrm>
        </p:spPr>
        <p:txBody>
          <a:bodyPr/>
          <a:lstStyle/>
          <a:p>
            <a:r>
              <a:rPr lang="en-US" dirty="0" smtClean="0"/>
              <a:t>Combination of anti-depressants and counseling can be highly effective in treating symptoms of depression.</a:t>
            </a:r>
          </a:p>
          <a:p>
            <a:r>
              <a:rPr lang="en-US" dirty="0" smtClean="0"/>
              <a:t>Many symptoms of </a:t>
            </a:r>
            <a:br>
              <a:rPr lang="en-US" dirty="0" smtClean="0"/>
            </a:br>
            <a:r>
              <a:rPr lang="en-US" dirty="0" smtClean="0"/>
              <a:t>depression – apathy, </a:t>
            </a:r>
            <a:br>
              <a:rPr lang="en-US" dirty="0" smtClean="0"/>
            </a:br>
            <a:r>
              <a:rPr lang="en-US" dirty="0" smtClean="0"/>
              <a:t>powerlessness, guilt – </a:t>
            </a:r>
            <a:br>
              <a:rPr lang="en-US" dirty="0" smtClean="0"/>
            </a:br>
            <a:r>
              <a:rPr lang="en-US" dirty="0" smtClean="0"/>
              <a:t>actually </a:t>
            </a:r>
            <a:r>
              <a:rPr lang="en-US" b="1" dirty="0" smtClean="0"/>
              <a:t>discourage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treatment.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via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Reddit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Untreated Depression &amp;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Depression – if left untreated – can significantly increase risk of suicide:</a:t>
            </a:r>
          </a:p>
          <a:p>
            <a:pPr lvl="1"/>
            <a:r>
              <a:rPr lang="en-US" dirty="0" smtClean="0"/>
              <a:t>Most on-campus suicides involve patients </a:t>
            </a:r>
            <a:r>
              <a:rPr lang="en-US" b="1" dirty="0" smtClean="0"/>
              <a:t>not actively receiving mental health treatment.</a:t>
            </a:r>
            <a:r>
              <a:rPr lang="en-US" baseline="30000" dirty="0" smtClean="0">
                <a:latin typeface="Arial Narrow" pitchFamily="34" charset="0"/>
              </a:rPr>
              <a:t>1</a:t>
            </a:r>
          </a:p>
          <a:p>
            <a:endParaRPr lang="en-US" dirty="0" smtClean="0"/>
          </a:p>
          <a:p>
            <a:r>
              <a:rPr lang="en-US" dirty="0" smtClean="0"/>
              <a:t>Groups at highest risk for suicide: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Males</a:t>
            </a:r>
          </a:p>
          <a:p>
            <a:pPr lvl="1"/>
            <a:r>
              <a:rPr lang="en-US" dirty="0" smtClean="0"/>
              <a:t>Aged 15-24, or 65+</a:t>
            </a:r>
          </a:p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172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Source: SPRE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Source: National Institutes of Health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1014</Words>
  <Application>Microsoft Office PowerPoint</Application>
  <PresentationFormat>On-screen Show (4:3)</PresentationFormat>
  <Paragraphs>170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Struggling in Silence</vt:lpstr>
      <vt:lpstr>Slide 2</vt:lpstr>
      <vt:lpstr>21 student suicides at Cornell  between 1996-2006.</vt:lpstr>
      <vt:lpstr>Depression on Campus</vt:lpstr>
      <vt:lpstr>What is Depression?</vt:lpstr>
      <vt:lpstr>Symptoms of Depression?</vt:lpstr>
      <vt:lpstr>Possible Causes of Clinical Depression</vt:lpstr>
      <vt:lpstr>The Self-Perpetuating Cycle of Depression</vt:lpstr>
      <vt:lpstr>Untreated Depression &amp; Suicide</vt:lpstr>
      <vt:lpstr>Depression in the Asian American Community</vt:lpstr>
      <vt:lpstr>Suicide in the Asian American Community</vt:lpstr>
      <vt:lpstr>SMALL GROUPS: Why do you think  depression/suicide higher among Asian Americans?</vt:lpstr>
      <vt:lpstr>The Impact of Stigma</vt:lpstr>
      <vt:lpstr>As a STUDENT ACTIVIST: What Can You Do?</vt:lpstr>
      <vt:lpstr>3ATF at Cornell University</vt:lpstr>
      <vt:lpstr>As a FRIEND or SUFFERER: What Can You Do?</vt:lpstr>
      <vt:lpstr>A FEW DON’Ts: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</dc:creator>
  <cp:lastModifiedBy>Jenn</cp:lastModifiedBy>
  <cp:revision>88</cp:revision>
  <dcterms:created xsi:type="dcterms:W3CDTF">2014-02-13T15:15:00Z</dcterms:created>
  <dcterms:modified xsi:type="dcterms:W3CDTF">2014-02-14T20:06:04Z</dcterms:modified>
</cp:coreProperties>
</file>